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</p:sldIdLst>
  <p:sldSz cx="18288000" cy="10287000"/>
  <p:notesSz cx="6858000" cy="9144000"/>
  <p:embeddedFontLst>
    <p:embeddedFont>
      <p:font typeface="Body Text" panose="020B0604020202020204" charset="0"/>
      <p:regular r:id="rId12"/>
    </p:embeddedFont>
    <p:embeddedFont>
      <p:font typeface="Heading Now 71-78" panose="020B0604020202020204" charset="0"/>
      <p:regular r:id="rId13"/>
    </p:embeddedFont>
    <p:embeddedFont>
      <p:font typeface="Heading Now 71-78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1302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895">
            <a:off x="0" y="8014185"/>
            <a:ext cx="1828800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11819656" y="5138738"/>
            <a:ext cx="10287000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9871010" y="1244619"/>
            <a:ext cx="6749611" cy="6101648"/>
            <a:chOff x="0" y="0"/>
            <a:chExt cx="6350000" cy="574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0"/>
                  </a:cubicBezTo>
                  <a:lnTo>
                    <a:pt x="6177280" y="3553460"/>
                  </a:lnTo>
                  <a:cubicBezTo>
                    <a:pt x="6287770" y="3450590"/>
                    <a:pt x="6351270" y="3307080"/>
                    <a:pt x="6351270" y="3155950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2"/>
              <a:stretch>
                <a:fillRect l="-30357" r="-3035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580376" y="933794"/>
            <a:ext cx="4245386" cy="1229540"/>
            <a:chOff x="0" y="0"/>
            <a:chExt cx="2073481" cy="600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3481" cy="600518"/>
            </a:xfrm>
            <a:custGeom>
              <a:avLst/>
              <a:gdLst/>
              <a:ahLst/>
              <a:cxnLst/>
              <a:rect l="l" t="t" r="r" b="b"/>
              <a:pathLst>
                <a:path w="2073481" h="600518">
                  <a:moveTo>
                    <a:pt x="49237" y="0"/>
                  </a:moveTo>
                  <a:lnTo>
                    <a:pt x="2024244" y="0"/>
                  </a:lnTo>
                  <a:cubicBezTo>
                    <a:pt x="2037302" y="0"/>
                    <a:pt x="2049826" y="5187"/>
                    <a:pt x="2059060" y="14421"/>
                  </a:cubicBezTo>
                  <a:cubicBezTo>
                    <a:pt x="2068294" y="23655"/>
                    <a:pt x="2073481" y="36179"/>
                    <a:pt x="2073481" y="49237"/>
                  </a:cubicBezTo>
                  <a:lnTo>
                    <a:pt x="2073481" y="551280"/>
                  </a:lnTo>
                  <a:cubicBezTo>
                    <a:pt x="2073481" y="564339"/>
                    <a:pt x="2068294" y="576862"/>
                    <a:pt x="2059060" y="586096"/>
                  </a:cubicBezTo>
                  <a:cubicBezTo>
                    <a:pt x="2049826" y="595330"/>
                    <a:pt x="2037302" y="600518"/>
                    <a:pt x="2024244" y="600518"/>
                  </a:cubicBezTo>
                  <a:lnTo>
                    <a:pt x="49237" y="600518"/>
                  </a:lnTo>
                  <a:cubicBezTo>
                    <a:pt x="36179" y="600518"/>
                    <a:pt x="23655" y="595330"/>
                    <a:pt x="14421" y="586096"/>
                  </a:cubicBezTo>
                  <a:cubicBezTo>
                    <a:pt x="5187" y="576862"/>
                    <a:pt x="0" y="564339"/>
                    <a:pt x="0" y="551280"/>
                  </a:cubicBezTo>
                  <a:lnTo>
                    <a:pt x="0" y="49237"/>
                  </a:lnTo>
                  <a:cubicBezTo>
                    <a:pt x="0" y="36179"/>
                    <a:pt x="5187" y="23655"/>
                    <a:pt x="14421" y="14421"/>
                  </a:cubicBezTo>
                  <a:cubicBezTo>
                    <a:pt x="23655" y="5187"/>
                    <a:pt x="36179" y="0"/>
                    <a:pt x="49237" y="0"/>
                  </a:cubicBezTo>
                  <a:close/>
                </a:path>
              </a:pathLst>
            </a:custGeom>
            <a:solidFill>
              <a:srgbClr val="F4F6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73481" cy="6386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4F4F4"/>
                  </a:solidFill>
                  <a:latin typeface="Body Text"/>
                  <a:ea typeface="Body Text"/>
                  <a:cs typeface="Body Text"/>
                  <a:sym typeface="Body Text"/>
                </a:rPr>
                <a:t>Add more sub-ideas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631337" y="417548"/>
            <a:ext cx="1624598" cy="536117"/>
          </a:xfrm>
          <a:custGeom>
            <a:avLst/>
            <a:gdLst/>
            <a:ahLst/>
            <a:cxnLst/>
            <a:rect l="l" t="t" r="r" b="b"/>
            <a:pathLst>
              <a:path w="1624598" h="536117">
                <a:moveTo>
                  <a:pt x="0" y="0"/>
                </a:moveTo>
                <a:lnTo>
                  <a:pt x="1624599" y="0"/>
                </a:lnTo>
                <a:lnTo>
                  <a:pt x="1624599" y="536117"/>
                </a:lnTo>
                <a:lnTo>
                  <a:pt x="0" y="5361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08420" y="2355084"/>
            <a:ext cx="9920629" cy="4802975"/>
            <a:chOff x="0" y="-142875"/>
            <a:chExt cx="13227505" cy="64039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42875"/>
              <a:ext cx="13227505" cy="6326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441"/>
                </a:lnSpc>
              </a:pPr>
              <a:r>
                <a:rPr lang="ru-RU" sz="6200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Государственная программа «Цифровое развитие Беларуси»                         на 2021 – 2025 годы</a:t>
              </a:r>
              <a:endParaRPr lang="en-US" sz="62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508617"/>
              <a:ext cx="13227505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310220" y="9235444"/>
            <a:ext cx="301749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1C2120"/>
                </a:solidFill>
                <a:latin typeface="Heading Now 71-78" panose="020B0604020202020204" charset="0"/>
                <a:ea typeface="Body Text"/>
                <a:cs typeface="Body Text"/>
                <a:sym typeface="Body Text"/>
              </a:rPr>
              <a:t>2024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29270" y="8870311"/>
            <a:ext cx="3017498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dirty="0">
                <a:solidFill>
                  <a:srgbClr val="1C2120"/>
                </a:solidFill>
                <a:latin typeface="Heading Now 71-78" panose="020B0604020202020204" charset="0"/>
                <a:ea typeface="Body Text"/>
                <a:cs typeface="Body Text"/>
                <a:sym typeface="Body Text"/>
              </a:rPr>
              <a:t>МОГИЛЕВ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0376" y="888748"/>
            <a:ext cx="5593285" cy="91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</a:t>
            </a:r>
            <a:r>
              <a:rPr lang="en-US" sz="2499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499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региональный</a:t>
            </a:r>
            <a:endParaRPr lang="en-US" sz="2499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just">
              <a:lnSpc>
                <a:spcPts val="3499"/>
              </a:lnSpc>
            </a:pPr>
            <a:r>
              <a:rPr lang="en-US" sz="2499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информационный</a:t>
            </a:r>
            <a:r>
              <a:rPr lang="en-US" sz="2499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499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центр</a:t>
            </a:r>
            <a:endParaRPr lang="en-US" sz="2499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-2474491" y="7235952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754156" y="-2253720"/>
            <a:ext cx="4060043" cy="40600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752614" y="9440867"/>
            <a:ext cx="5535386" cy="1595230"/>
            <a:chOff x="0" y="0"/>
            <a:chExt cx="1457879" cy="4201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57879" cy="420143"/>
            </a:xfrm>
            <a:custGeom>
              <a:avLst/>
              <a:gdLst/>
              <a:ahLst/>
              <a:cxnLst/>
              <a:rect l="l" t="t" r="r" b="b"/>
              <a:pathLst>
                <a:path w="1457879" h="420143">
                  <a:moveTo>
                    <a:pt x="0" y="0"/>
                  </a:moveTo>
                  <a:lnTo>
                    <a:pt x="1457879" y="0"/>
                  </a:lnTo>
                  <a:lnTo>
                    <a:pt x="1457879" y="420143"/>
                  </a:lnTo>
                  <a:lnTo>
                    <a:pt x="0" y="420143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28575"/>
              <a:ext cx="1457879" cy="4487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5757886" y="-3750343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87075" y="-9525"/>
            <a:ext cx="9113849" cy="4457316"/>
            <a:chOff x="0" y="0"/>
            <a:chExt cx="2400355" cy="11739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0355" cy="1173943"/>
            </a:xfrm>
            <a:custGeom>
              <a:avLst/>
              <a:gdLst/>
              <a:ahLst/>
              <a:cxnLst/>
              <a:rect l="l" t="t" r="r" b="b"/>
              <a:pathLst>
                <a:path w="2400355" h="1173943">
                  <a:moveTo>
                    <a:pt x="0" y="0"/>
                  </a:moveTo>
                  <a:lnTo>
                    <a:pt x="2400355" y="0"/>
                  </a:lnTo>
                  <a:lnTo>
                    <a:pt x="2400355" y="1173943"/>
                  </a:lnTo>
                  <a:lnTo>
                    <a:pt x="0" y="1173943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00355" cy="12025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0" y="2445908"/>
            <a:ext cx="1837459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0" y="8468212"/>
            <a:ext cx="1837459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252651" y="258478"/>
            <a:ext cx="4245386" cy="1229540"/>
            <a:chOff x="0" y="0"/>
            <a:chExt cx="2073481" cy="6005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3481" cy="600518"/>
            </a:xfrm>
            <a:custGeom>
              <a:avLst/>
              <a:gdLst/>
              <a:ahLst/>
              <a:cxnLst/>
              <a:rect l="l" t="t" r="r" b="b"/>
              <a:pathLst>
                <a:path w="2073481" h="600518">
                  <a:moveTo>
                    <a:pt x="49237" y="0"/>
                  </a:moveTo>
                  <a:lnTo>
                    <a:pt x="2024244" y="0"/>
                  </a:lnTo>
                  <a:cubicBezTo>
                    <a:pt x="2037302" y="0"/>
                    <a:pt x="2049826" y="5187"/>
                    <a:pt x="2059060" y="14421"/>
                  </a:cubicBezTo>
                  <a:cubicBezTo>
                    <a:pt x="2068294" y="23655"/>
                    <a:pt x="2073481" y="36179"/>
                    <a:pt x="2073481" y="49237"/>
                  </a:cubicBezTo>
                  <a:lnTo>
                    <a:pt x="2073481" y="551280"/>
                  </a:lnTo>
                  <a:cubicBezTo>
                    <a:pt x="2073481" y="564339"/>
                    <a:pt x="2068294" y="576862"/>
                    <a:pt x="2059060" y="586096"/>
                  </a:cubicBezTo>
                  <a:cubicBezTo>
                    <a:pt x="2049826" y="595330"/>
                    <a:pt x="2037302" y="600518"/>
                    <a:pt x="2024244" y="600518"/>
                  </a:cubicBezTo>
                  <a:lnTo>
                    <a:pt x="49237" y="600518"/>
                  </a:lnTo>
                  <a:cubicBezTo>
                    <a:pt x="36179" y="600518"/>
                    <a:pt x="23655" y="595330"/>
                    <a:pt x="14421" y="586096"/>
                  </a:cubicBezTo>
                  <a:cubicBezTo>
                    <a:pt x="5187" y="576862"/>
                    <a:pt x="0" y="564339"/>
                    <a:pt x="0" y="551280"/>
                  </a:cubicBezTo>
                  <a:lnTo>
                    <a:pt x="0" y="49237"/>
                  </a:lnTo>
                  <a:cubicBezTo>
                    <a:pt x="0" y="36179"/>
                    <a:pt x="5187" y="23655"/>
                    <a:pt x="14421" y="14421"/>
                  </a:cubicBezTo>
                  <a:cubicBezTo>
                    <a:pt x="23655" y="5187"/>
                    <a:pt x="36179" y="0"/>
                    <a:pt x="49237" y="0"/>
                  </a:cubicBezTo>
                  <a:close/>
                </a:path>
              </a:pathLst>
            </a:custGeom>
            <a:solidFill>
              <a:srgbClr val="F4F6F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073481" cy="6386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4F4F4"/>
                  </a:solidFill>
                  <a:latin typeface="Body Text"/>
                  <a:ea typeface="Body Text"/>
                  <a:cs typeface="Body Text"/>
                  <a:sym typeface="Body Text"/>
                </a:rPr>
                <a:t>Add more sub-ideas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79853" y="152693"/>
            <a:ext cx="1170018" cy="386106"/>
          </a:xfrm>
          <a:custGeom>
            <a:avLst/>
            <a:gdLst/>
            <a:ahLst/>
            <a:cxnLst/>
            <a:rect l="l" t="t" r="r" b="b"/>
            <a:pathLst>
              <a:path w="1170018" h="386106">
                <a:moveTo>
                  <a:pt x="0" y="0"/>
                </a:moveTo>
                <a:lnTo>
                  <a:pt x="1170018" y="0"/>
                </a:lnTo>
                <a:lnTo>
                  <a:pt x="1170018" y="386106"/>
                </a:lnTo>
                <a:lnTo>
                  <a:pt x="0" y="3861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92983" y="8768761"/>
            <a:ext cx="1302033" cy="1302033"/>
          </a:xfrm>
          <a:custGeom>
            <a:avLst/>
            <a:gdLst/>
            <a:ahLst/>
            <a:cxnLst/>
            <a:rect l="l" t="t" r="r" b="b"/>
            <a:pathLst>
              <a:path w="1302033" h="1302033">
                <a:moveTo>
                  <a:pt x="0" y="0"/>
                </a:moveTo>
                <a:lnTo>
                  <a:pt x="1302034" y="0"/>
                </a:lnTo>
                <a:lnTo>
                  <a:pt x="1302034" y="1302033"/>
                </a:lnTo>
                <a:lnTo>
                  <a:pt x="0" y="130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6926" y="438911"/>
            <a:ext cx="3365973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just">
              <a:lnSpc>
                <a:spcPts val="2100"/>
              </a:lnSpc>
            </a:pPr>
            <a:r>
              <a:rPr lang="en-US" sz="15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информационный центр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32899" y="2940949"/>
            <a:ext cx="11222203" cy="136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Спасибо за внимание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41517" y="7325890"/>
            <a:ext cx="6804966" cy="97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www.mric.by</a:t>
            </a:r>
          </a:p>
        </p:txBody>
      </p:sp>
      <p:sp>
        <p:nvSpPr>
          <p:cNvPr id="15" name="Freeform 15"/>
          <p:cNvSpPr/>
          <p:nvPr/>
        </p:nvSpPr>
        <p:spPr>
          <a:xfrm>
            <a:off x="-2802216" y="7544965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319733" y="-3387173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02198" y="0"/>
            <a:ext cx="0" cy="1028700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-123826" y="1323939"/>
            <a:ext cx="1841182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7491215" y="9572743"/>
            <a:ext cx="718742" cy="237185"/>
          </a:xfrm>
          <a:custGeom>
            <a:avLst/>
            <a:gdLst/>
            <a:ahLst/>
            <a:cxnLst/>
            <a:rect l="l" t="t" r="r" b="b"/>
            <a:pathLst>
              <a:path w="718742" h="237185">
                <a:moveTo>
                  <a:pt x="0" y="0"/>
                </a:moveTo>
                <a:lnTo>
                  <a:pt x="718741" y="0"/>
                </a:lnTo>
                <a:lnTo>
                  <a:pt x="718741" y="237185"/>
                </a:lnTo>
                <a:lnTo>
                  <a:pt x="0" y="2371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323398" y="2101973"/>
            <a:ext cx="7908987" cy="5981171"/>
          </a:xfrm>
          <a:custGeom>
            <a:avLst/>
            <a:gdLst/>
            <a:ahLst/>
            <a:cxnLst/>
            <a:rect l="l" t="t" r="r" b="b"/>
            <a:pathLst>
              <a:path w="7908987" h="5981171">
                <a:moveTo>
                  <a:pt x="0" y="0"/>
                </a:moveTo>
                <a:lnTo>
                  <a:pt x="7908986" y="0"/>
                </a:lnTo>
                <a:lnTo>
                  <a:pt x="7908986" y="5981171"/>
                </a:lnTo>
                <a:lnTo>
                  <a:pt x="0" y="59811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8085710" y="7189700"/>
            <a:ext cx="6196665" cy="2221118"/>
            <a:chOff x="0" y="0"/>
            <a:chExt cx="4674853" cy="167564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674853" cy="1675644"/>
            </a:xfrm>
            <a:custGeom>
              <a:avLst/>
              <a:gdLst/>
              <a:ahLst/>
              <a:cxnLst/>
              <a:rect l="l" t="t" r="r" b="b"/>
              <a:pathLst>
                <a:path w="4674853" h="1675644">
                  <a:moveTo>
                    <a:pt x="37481" y="0"/>
                  </a:moveTo>
                  <a:lnTo>
                    <a:pt x="4637372" y="0"/>
                  </a:lnTo>
                  <a:cubicBezTo>
                    <a:pt x="4647313" y="0"/>
                    <a:pt x="4656846" y="3949"/>
                    <a:pt x="4663875" y="10978"/>
                  </a:cubicBezTo>
                  <a:cubicBezTo>
                    <a:pt x="4670904" y="18007"/>
                    <a:pt x="4674853" y="27540"/>
                    <a:pt x="4674853" y="37481"/>
                  </a:cubicBezTo>
                  <a:lnTo>
                    <a:pt x="4674853" y="1638163"/>
                  </a:lnTo>
                  <a:cubicBezTo>
                    <a:pt x="4674853" y="1648103"/>
                    <a:pt x="4670904" y="1657637"/>
                    <a:pt x="4663875" y="1664666"/>
                  </a:cubicBezTo>
                  <a:cubicBezTo>
                    <a:pt x="4656846" y="1671695"/>
                    <a:pt x="4647313" y="1675644"/>
                    <a:pt x="4637372" y="1675644"/>
                  </a:cubicBezTo>
                  <a:lnTo>
                    <a:pt x="37481" y="1675644"/>
                  </a:lnTo>
                  <a:cubicBezTo>
                    <a:pt x="27540" y="1675644"/>
                    <a:pt x="18007" y="1671695"/>
                    <a:pt x="10978" y="1664666"/>
                  </a:cubicBezTo>
                  <a:cubicBezTo>
                    <a:pt x="3949" y="1657637"/>
                    <a:pt x="0" y="1648103"/>
                    <a:pt x="0" y="1638163"/>
                  </a:cubicBezTo>
                  <a:lnTo>
                    <a:pt x="0" y="37481"/>
                  </a:lnTo>
                  <a:cubicBezTo>
                    <a:pt x="0" y="27540"/>
                    <a:pt x="3949" y="18007"/>
                    <a:pt x="10978" y="10978"/>
                  </a:cubicBezTo>
                  <a:cubicBezTo>
                    <a:pt x="18007" y="3949"/>
                    <a:pt x="27540" y="0"/>
                    <a:pt x="37481" y="0"/>
                  </a:cubicBezTo>
                  <a:close/>
                </a:path>
              </a:pathLst>
            </a:custGeom>
            <a:solidFill>
              <a:srgbClr val="F9B233"/>
            </a:solidFill>
            <a:ln cap="rnd">
              <a:noFill/>
              <a:prstDash val="sysDot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0"/>
              <a:ext cx="4674853" cy="205664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6499"/>
                </a:lnSpc>
              </a:pPr>
              <a:r>
                <a:rPr lang="en-US" sz="2599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Государственная программа </a:t>
              </a:r>
            </a:p>
            <a:p>
              <a:pPr algn="ctr">
                <a:lnSpc>
                  <a:spcPts val="4500"/>
                </a:lnSpc>
              </a:pPr>
              <a:r>
                <a:rPr lang="en-US" sz="180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состоит из 6 подпрограмм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7890338" y="3719816"/>
            <a:ext cx="2784855" cy="2784855"/>
          </a:xfrm>
          <a:custGeom>
            <a:avLst/>
            <a:gdLst/>
            <a:ahLst/>
            <a:cxnLst/>
            <a:rect l="l" t="t" r="r" b="b"/>
            <a:pathLst>
              <a:path w="2784855" h="2784855">
                <a:moveTo>
                  <a:pt x="0" y="0"/>
                </a:moveTo>
                <a:lnTo>
                  <a:pt x="2784855" y="0"/>
                </a:lnTo>
                <a:lnTo>
                  <a:pt x="2784855" y="2784855"/>
                </a:lnTo>
                <a:lnTo>
                  <a:pt x="0" y="2784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719176" y="217928"/>
            <a:ext cx="11794629" cy="866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Государственная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программа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«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развитие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Беларуси</a:t>
            </a:r>
            <a:endParaRPr lang="en-US" sz="26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ctr">
              <a:lnSpc>
                <a:spcPts val="3509"/>
              </a:lnSpc>
              <a:spcBef>
                <a:spcPct val="0"/>
              </a:spcBef>
            </a:pP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на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2021-2025 </a:t>
            </a:r>
            <a:r>
              <a:rPr lang="en-US" sz="26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годы</a:t>
            </a:r>
            <a:r>
              <a:rPr lang="en-US" sz="26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»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365527" y="2197854"/>
            <a:ext cx="5552188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896293" y="2178804"/>
            <a:ext cx="0" cy="34978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1185863" y="3339714"/>
            <a:ext cx="4010025" cy="63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3. Цифровое развитие </a:t>
            </a:r>
          </a:p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государственного  управления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07106" y="7437918"/>
            <a:ext cx="4888260" cy="92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1.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Информационно-аналитическое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 </a:t>
            </a:r>
          </a:p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организационно-техническое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</a:p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сопровождение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цифрового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развития</a:t>
            </a:r>
            <a:endParaRPr lang="en-US" sz="18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866056" y="1522297"/>
            <a:ext cx="4867126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5. Региональное цифровое развитие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45504" y="2634646"/>
            <a:ext cx="4528096" cy="57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6.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Информационная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безопасность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</a:p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 ”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доверие</a:t>
            </a:r>
            <a:r>
              <a:rPr lang="en-US" sz="1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“ </a:t>
            </a:r>
          </a:p>
        </p:txBody>
      </p:sp>
      <p:sp>
        <p:nvSpPr>
          <p:cNvPr id="17" name="AutoShape 17"/>
          <p:cNvSpPr/>
          <p:nvPr/>
        </p:nvSpPr>
        <p:spPr>
          <a:xfrm>
            <a:off x="2293728" y="8653055"/>
            <a:ext cx="5180619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5399135" y="3974079"/>
            <a:ext cx="0" cy="276846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219200" y="6403293"/>
            <a:ext cx="4213273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185863" y="3989106"/>
            <a:ext cx="4213273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7450535" y="8064084"/>
            <a:ext cx="0" cy="655646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0866056" y="1951478"/>
            <a:ext cx="4867126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0889868" y="1965814"/>
            <a:ext cx="0" cy="34978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2886687" y="3340454"/>
            <a:ext cx="4486913" cy="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2821692" y="3340454"/>
            <a:ext cx="0" cy="349780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5422948" y="6193433"/>
            <a:ext cx="0" cy="276846"/>
          </a:xfrm>
          <a:prstGeom prst="line">
            <a:avLst/>
          </a:prstGeom>
          <a:ln w="47625" cap="flat">
            <a:solidFill>
              <a:srgbClr val="F9B233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7" name="Group 27"/>
          <p:cNvGrpSpPr/>
          <p:nvPr/>
        </p:nvGrpSpPr>
        <p:grpSpPr>
          <a:xfrm>
            <a:off x="10889868" y="4930598"/>
            <a:ext cx="6981879" cy="2020976"/>
            <a:chOff x="0" y="0"/>
            <a:chExt cx="5267230" cy="152465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267230" cy="1524654"/>
            </a:xfrm>
            <a:custGeom>
              <a:avLst/>
              <a:gdLst/>
              <a:ahLst/>
              <a:cxnLst/>
              <a:rect l="l" t="t" r="r" b="b"/>
              <a:pathLst>
                <a:path w="5267230" h="1524654">
                  <a:moveTo>
                    <a:pt x="33266" y="0"/>
                  </a:moveTo>
                  <a:lnTo>
                    <a:pt x="5233964" y="0"/>
                  </a:lnTo>
                  <a:cubicBezTo>
                    <a:pt x="5252336" y="0"/>
                    <a:pt x="5267230" y="14894"/>
                    <a:pt x="5267230" y="33266"/>
                  </a:cubicBezTo>
                  <a:lnTo>
                    <a:pt x="5267230" y="1491388"/>
                  </a:lnTo>
                  <a:cubicBezTo>
                    <a:pt x="5267230" y="1500211"/>
                    <a:pt x="5263725" y="1508672"/>
                    <a:pt x="5257487" y="1514910"/>
                  </a:cubicBezTo>
                  <a:cubicBezTo>
                    <a:pt x="5251248" y="1521149"/>
                    <a:pt x="5242787" y="1524654"/>
                    <a:pt x="5233964" y="1524654"/>
                  </a:cubicBezTo>
                  <a:lnTo>
                    <a:pt x="33266" y="1524654"/>
                  </a:lnTo>
                  <a:cubicBezTo>
                    <a:pt x="14894" y="1524654"/>
                    <a:pt x="0" y="1509760"/>
                    <a:pt x="0" y="1491388"/>
                  </a:cubicBezTo>
                  <a:lnTo>
                    <a:pt x="0" y="33266"/>
                  </a:lnTo>
                  <a:cubicBezTo>
                    <a:pt x="0" y="24443"/>
                    <a:pt x="3505" y="15982"/>
                    <a:pt x="9743" y="9743"/>
                  </a:cubicBezTo>
                  <a:cubicBezTo>
                    <a:pt x="15982" y="3505"/>
                    <a:pt x="24443" y="0"/>
                    <a:pt x="33266" y="0"/>
                  </a:cubicBezTo>
                  <a:close/>
                </a:path>
              </a:pathLst>
            </a:custGeom>
            <a:solidFill>
              <a:srgbClr val="F4F4F4"/>
            </a:solidFill>
            <a:ln cap="rnd">
              <a:noFill/>
              <a:prstDash val="sysDot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85725"/>
              <a:ext cx="5267230" cy="161037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just">
                <a:lnSpc>
                  <a:spcPts val="2520"/>
                </a:lnSpc>
              </a:pPr>
              <a:r>
                <a:rPr lang="en-US" sz="180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Цель Государственной программы – обеспечить внедрение информационно-коммуникационных и передовых производственных технологий в отрасли национальной экономики и сферы жизнедеятельности общества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-2708176" y="7452946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2" y="0"/>
                </a:lnTo>
                <a:lnTo>
                  <a:pt x="6109732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5384037" y="-3277735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5"/>
                </a:lnTo>
                <a:lnTo>
                  <a:pt x="0" y="61020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2"/>
          <p:cNvGrpSpPr/>
          <p:nvPr/>
        </p:nvGrpSpPr>
        <p:grpSpPr>
          <a:xfrm>
            <a:off x="16691059" y="-2509171"/>
            <a:ext cx="4060043" cy="406004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5384037" y="9762303"/>
            <a:ext cx="2825919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информационный центр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65155" y="1777802"/>
            <a:ext cx="5523756" cy="3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4. Цифровое развитие отраслей экономик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19200" y="5697491"/>
            <a:ext cx="4056013" cy="634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2. Инфраструктура цифрового </a:t>
            </a:r>
          </a:p>
          <a:p>
            <a:pPr algn="l">
              <a:lnSpc>
                <a:spcPts val="2340"/>
              </a:lnSpc>
              <a:spcBef>
                <a:spcPct val="0"/>
              </a:spcBef>
            </a:pPr>
            <a:r>
              <a:rPr lang="en-US" sz="1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3138539"/>
            <a:ext cx="5803507" cy="5246370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 rot="443999">
              <a:off x="-312060" y="-353692"/>
              <a:ext cx="6693067" cy="6231505"/>
            </a:xfrm>
            <a:custGeom>
              <a:avLst/>
              <a:gdLst/>
              <a:ahLst/>
              <a:cxnLst/>
              <a:rect l="l" t="t" r="r" b="b"/>
              <a:pathLst>
                <a:path w="6693067" h="6231505">
                  <a:moveTo>
                    <a:pt x="38603" y="1324384"/>
                  </a:moveTo>
                  <a:lnTo>
                    <a:pt x="276925" y="3159362"/>
                  </a:lnTo>
                  <a:cubicBezTo>
                    <a:pt x="315364" y="3455326"/>
                    <a:pt x="587156" y="3664634"/>
                    <a:pt x="884379" y="3626032"/>
                  </a:cubicBezTo>
                  <a:lnTo>
                    <a:pt x="1485124" y="3548009"/>
                  </a:lnTo>
                  <a:cubicBezTo>
                    <a:pt x="1782348" y="3509406"/>
                    <a:pt x="2054139" y="3718714"/>
                    <a:pt x="2092742" y="4015938"/>
                  </a:cubicBezTo>
                  <a:lnTo>
                    <a:pt x="2314707" y="5724974"/>
                  </a:lnTo>
                  <a:cubicBezTo>
                    <a:pt x="2353310" y="6022198"/>
                    <a:pt x="2625101" y="6231505"/>
                    <a:pt x="2922325" y="6192903"/>
                  </a:cubicBezTo>
                  <a:lnTo>
                    <a:pt x="4277463" y="6016901"/>
                  </a:lnTo>
                  <a:cubicBezTo>
                    <a:pt x="4412222" y="5999399"/>
                    <a:pt x="4536495" y="5930751"/>
                    <a:pt x="4624212" y="5827151"/>
                  </a:cubicBezTo>
                  <a:lnTo>
                    <a:pt x="6552259" y="3514869"/>
                  </a:lnTo>
                  <a:cubicBezTo>
                    <a:pt x="6648580" y="3398625"/>
                    <a:pt x="6693067" y="3248131"/>
                    <a:pt x="6673602" y="3098260"/>
                  </a:cubicBezTo>
                  <a:lnTo>
                    <a:pt x="6336974" y="506368"/>
                  </a:lnTo>
                  <a:cubicBezTo>
                    <a:pt x="6297112" y="209308"/>
                    <a:pt x="6025321" y="0"/>
                    <a:pt x="5728097" y="38603"/>
                  </a:cubicBezTo>
                  <a:lnTo>
                    <a:pt x="506532" y="716766"/>
                  </a:lnTo>
                  <a:cubicBezTo>
                    <a:pt x="209308" y="755369"/>
                    <a:pt x="0" y="1027160"/>
                    <a:pt x="38603" y="1324384"/>
                  </a:cubicBezTo>
                  <a:close/>
                </a:path>
              </a:pathLst>
            </a:custGeom>
            <a:blipFill>
              <a:blip r:embed="rId2"/>
              <a:stretch>
                <a:fillRect l="-1070" t="-101028" r="-31877" b="-13675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-134794" y="1654175"/>
            <a:ext cx="1842279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493610" y="1654175"/>
            <a:ext cx="0" cy="86328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9144000" y="2420937"/>
            <a:ext cx="8687425" cy="1775159"/>
            <a:chOff x="0" y="0"/>
            <a:chExt cx="11583233" cy="2366879"/>
          </a:xfrm>
        </p:grpSpPr>
        <p:sp>
          <p:nvSpPr>
            <p:cNvPr id="7" name="TextBox 7"/>
            <p:cNvSpPr txBox="1"/>
            <p:nvPr/>
          </p:nvSpPr>
          <p:spPr>
            <a:xfrm>
              <a:off x="0" y="777262"/>
              <a:ext cx="11583233" cy="15896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120"/>
                </a:lnSpc>
                <a:buFont typeface="Arial"/>
                <a:buChar char="•"/>
              </a:pPr>
              <a:r>
                <a:rPr lang="en-US" sz="24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Введение в эксплуатацию «Витрины цифровых проектов»</a:t>
              </a:r>
            </a:p>
            <a:p>
              <a:pPr algn="l">
                <a:lnSpc>
                  <a:spcPts val="3379"/>
                </a:lnSpc>
              </a:pPr>
              <a:endParaRPr lang="en-US" sz="24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1583233" cy="589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49"/>
                </a:lnSpc>
              </a:pPr>
              <a:r>
                <a:rPr lang="en-US" sz="2499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Создание условий для цифрового развития: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59553" y="266700"/>
            <a:ext cx="11494446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9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№ 1</a:t>
            </a:r>
          </a:p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Информационно-аналитическое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организационно-техническое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сопровождение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цифрового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развития</a:t>
            </a:r>
            <a:endParaRPr lang="en-US" sz="28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7472054" y="64986"/>
            <a:ext cx="718742" cy="253208"/>
          </a:xfrm>
          <a:custGeom>
            <a:avLst/>
            <a:gdLst/>
            <a:ahLst/>
            <a:cxnLst/>
            <a:rect l="l" t="t" r="r" b="b"/>
            <a:pathLst>
              <a:path w="718742" h="253208">
                <a:moveTo>
                  <a:pt x="0" y="0"/>
                </a:moveTo>
                <a:lnTo>
                  <a:pt x="718741" y="0"/>
                </a:lnTo>
                <a:lnTo>
                  <a:pt x="718741" y="253209"/>
                </a:lnTo>
                <a:lnTo>
                  <a:pt x="0" y="253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77" r="-3377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4263214" y="280095"/>
            <a:ext cx="3927581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624028" y="8217766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144000" y="3870423"/>
            <a:ext cx="8687425" cy="5734214"/>
            <a:chOff x="0" y="0"/>
            <a:chExt cx="11583233" cy="764561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939509"/>
              <a:ext cx="11583233" cy="5706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58" lvl="1" indent="-259079" algn="l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информационно-образовательного пространства для формирования личности, адаптированной к жизни в информационном обществе (проект «Электронное образование»)</a:t>
              </a:r>
            </a:p>
            <a:p>
              <a:pPr algn="l">
                <a:lnSpc>
                  <a:spcPts val="3119"/>
                </a:lnSpc>
              </a:pPr>
              <a:endParaRPr lang="en-US" sz="2399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marL="518158" lvl="1" indent="-259079" algn="l">
                <a:lnSpc>
                  <a:spcPts val="3119"/>
                </a:lnSpc>
                <a:buFont typeface="Arial"/>
                <a:buChar char="•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образовательной платформы и контента по следующим тематикам:</a:t>
              </a:r>
            </a:p>
            <a:p>
              <a:pPr marL="1036317" lvl="2" indent="-345439" algn="l">
                <a:lnSpc>
                  <a:spcPts val="3119"/>
                </a:lnSpc>
                <a:buFont typeface="Arial"/>
                <a:buChar char="⚬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«НПА в сфере цифрового развития»; </a:t>
              </a:r>
            </a:p>
            <a:p>
              <a:pPr marL="1036317" lvl="2" indent="-345439" algn="l">
                <a:lnSpc>
                  <a:spcPts val="3119"/>
                </a:lnSpc>
                <a:buFont typeface="Arial"/>
                <a:buChar char="⚬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«Цифровая экономика»;</a:t>
              </a:r>
            </a:p>
            <a:p>
              <a:pPr marL="1036317" lvl="2" indent="-345439" algn="l">
                <a:lnSpc>
                  <a:spcPts val="3119"/>
                </a:lnSpc>
                <a:buFont typeface="Arial"/>
                <a:buChar char="⚬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«Умные города Беларуси»;</a:t>
              </a:r>
            </a:p>
            <a:p>
              <a:pPr marL="1036317" lvl="2" indent="-345439" algn="l">
                <a:lnSpc>
                  <a:spcPts val="3119"/>
                </a:lnSpc>
                <a:buFont typeface="Arial"/>
                <a:buChar char="⚬"/>
              </a:pPr>
              <a:r>
                <a:rPr lang="en-US" sz="23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«Стратегия цифровой трансформации предприятия».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04775"/>
              <a:ext cx="11583233" cy="177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Обеспечение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доступности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образования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на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основе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применения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информационных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технологи</a:t>
              </a:r>
              <a:r>
                <a:rPr lang="ru-RU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й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044280" y="3273142"/>
            <a:ext cx="6346533" cy="5908623"/>
            <a:chOff x="0" y="0"/>
            <a:chExt cx="6350000" cy="5911850"/>
          </a:xfrm>
        </p:grpSpPr>
        <p:sp>
          <p:nvSpPr>
            <p:cNvPr id="3" name="Freeform 3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2"/>
              <a:stretch>
                <a:fillRect l="-20017" r="-20017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-122262" y="1640138"/>
            <a:ext cx="1828800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>
            <a:off x="10311391" y="1644900"/>
            <a:ext cx="0" cy="8642103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353753" y="138098"/>
            <a:ext cx="2811987" cy="814402"/>
            <a:chOff x="0" y="0"/>
            <a:chExt cx="2073481" cy="600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3481" cy="600518"/>
            </a:xfrm>
            <a:custGeom>
              <a:avLst/>
              <a:gdLst/>
              <a:ahLst/>
              <a:cxnLst/>
              <a:rect l="l" t="t" r="r" b="b"/>
              <a:pathLst>
                <a:path w="2073481" h="600518">
                  <a:moveTo>
                    <a:pt x="74336" y="0"/>
                  </a:moveTo>
                  <a:lnTo>
                    <a:pt x="1999145" y="0"/>
                  </a:lnTo>
                  <a:cubicBezTo>
                    <a:pt x="2040200" y="0"/>
                    <a:pt x="2073481" y="33281"/>
                    <a:pt x="2073481" y="74336"/>
                  </a:cubicBezTo>
                  <a:lnTo>
                    <a:pt x="2073481" y="526181"/>
                  </a:lnTo>
                  <a:cubicBezTo>
                    <a:pt x="2073481" y="567236"/>
                    <a:pt x="2040200" y="600518"/>
                    <a:pt x="1999145" y="600518"/>
                  </a:cubicBezTo>
                  <a:lnTo>
                    <a:pt x="74336" y="600518"/>
                  </a:lnTo>
                  <a:cubicBezTo>
                    <a:pt x="33281" y="600518"/>
                    <a:pt x="0" y="567236"/>
                    <a:pt x="0" y="526181"/>
                  </a:cubicBezTo>
                  <a:lnTo>
                    <a:pt x="0" y="74336"/>
                  </a:lnTo>
                  <a:cubicBezTo>
                    <a:pt x="0" y="33281"/>
                    <a:pt x="33281" y="0"/>
                    <a:pt x="74336" y="0"/>
                  </a:cubicBezTo>
                  <a:close/>
                </a:path>
              </a:pathLst>
            </a:custGeom>
            <a:solidFill>
              <a:srgbClr val="F4F6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73481" cy="6386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4F4F4"/>
                  </a:solidFill>
                  <a:latin typeface="Body Text"/>
                  <a:ea typeface="Body Text"/>
                  <a:cs typeface="Body Text"/>
                  <a:sym typeface="Body Text"/>
                </a:rPr>
                <a:t>Add more sub-ideas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7361527" y="138098"/>
            <a:ext cx="794688" cy="262247"/>
          </a:xfrm>
          <a:custGeom>
            <a:avLst/>
            <a:gdLst/>
            <a:ahLst/>
            <a:cxnLst/>
            <a:rect l="l" t="t" r="r" b="b"/>
            <a:pathLst>
              <a:path w="794688" h="262247">
                <a:moveTo>
                  <a:pt x="0" y="0"/>
                </a:moveTo>
                <a:lnTo>
                  <a:pt x="794688" y="0"/>
                </a:lnTo>
                <a:lnTo>
                  <a:pt x="794688" y="262247"/>
                </a:lnTo>
                <a:lnTo>
                  <a:pt x="0" y="2622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564255" y="343195"/>
            <a:ext cx="2601485" cy="4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69"/>
              </a:lnSpc>
            </a:pPr>
            <a:r>
              <a:rPr lang="en-US" sz="1192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69"/>
              </a:lnSpc>
            </a:pPr>
            <a:r>
              <a:rPr lang="en-US" sz="1192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sp>
        <p:nvSpPr>
          <p:cNvPr id="11" name="Freeform 11"/>
          <p:cNvSpPr/>
          <p:nvPr/>
        </p:nvSpPr>
        <p:spPr>
          <a:xfrm>
            <a:off x="-3112016" y="7808099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2" y="0"/>
                </a:lnTo>
                <a:lnTo>
                  <a:pt x="6109732" y="6102095"/>
                </a:lnTo>
                <a:lnTo>
                  <a:pt x="0" y="6102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79388" y="1924417"/>
            <a:ext cx="8898579" cy="8005849"/>
            <a:chOff x="0" y="-85725"/>
            <a:chExt cx="11864771" cy="1067446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15563"/>
              <a:ext cx="11864771" cy="8173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96571" lvl="1" indent="-248285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волоконно-оптической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инфраструктуры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для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дальнейшего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цифрового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развития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отраслей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экономики</a:t>
              </a: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marL="496571" lvl="1" indent="-248285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Совершенствование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информационно-коммуникационной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инфраструктуры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информационных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систем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marL="496571" lvl="1" indent="-248285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Снижение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«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цифрового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неравенства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»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путем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организации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доступа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к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универсальным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услугам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,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строительств</a:t>
              </a:r>
              <a:r>
                <a:rPr lang="ru-RU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волоконно-оптических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линий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связи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к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населенным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пунктам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с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числом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домохозяйств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50 и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более</a:t>
              </a: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2990"/>
                </a:lnSpc>
              </a:pP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marL="496571" lvl="1" indent="-248285" algn="l">
                <a:lnSpc>
                  <a:spcPts val="2990"/>
                </a:lnSpc>
                <a:buFont typeface="Arial"/>
                <a:buChar char="•"/>
              </a:pP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Проектирование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,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строительство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и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эксплуатация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единой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сети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сотовой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подвижной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электросвязи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по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технологиям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LTE (4G) и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иным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перспективным</a:t>
              </a:r>
              <a:r>
                <a:rPr lang="en-US" sz="2300" dirty="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 </a:t>
              </a:r>
              <a:r>
                <a:rPr lang="en-US" sz="2300" dirty="0" err="1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технологиям</a:t>
              </a: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2860"/>
                </a:lnSpc>
              </a:pP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2860"/>
                </a:lnSpc>
              </a:pPr>
              <a:endParaRPr lang="en-US" sz="23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11864771" cy="2227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endParaRPr/>
            </a:p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Совершенствование национальной информационно-коммуникационной инфраструктуры: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83146" y="305095"/>
            <a:ext cx="9994839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 № 2</a:t>
            </a:r>
          </a:p>
          <a:p>
            <a:pPr algn="l">
              <a:lnSpc>
                <a:spcPts val="3120"/>
              </a:lnSpc>
            </a:pPr>
            <a:r>
              <a:rPr lang="en-US" sz="24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Инфраструктура цифрового развития</a:t>
            </a:r>
          </a:p>
          <a:p>
            <a:pPr algn="l">
              <a:lnSpc>
                <a:spcPts val="2600"/>
              </a:lnSpc>
            </a:pPr>
            <a:endParaRPr lang="en-US" sz="240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3138539"/>
            <a:ext cx="5803507" cy="5246370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1270" cy="5741670"/>
            </a:xfrm>
            <a:custGeom>
              <a:avLst/>
              <a:gdLst/>
              <a:ahLst/>
              <a:cxnLst/>
              <a:rect l="l" t="t" r="r" b="b"/>
              <a:pathLst>
                <a:path w="6351270" h="5741670">
                  <a:moveTo>
                    <a:pt x="0" y="542290"/>
                  </a:moveTo>
                  <a:lnTo>
                    <a:pt x="0" y="2392680"/>
                  </a:lnTo>
                  <a:cubicBezTo>
                    <a:pt x="0" y="2691130"/>
                    <a:pt x="242570" y="2933700"/>
                    <a:pt x="542290" y="2933700"/>
                  </a:cubicBezTo>
                  <a:lnTo>
                    <a:pt x="1148080" y="2933700"/>
                  </a:lnTo>
                  <a:cubicBezTo>
                    <a:pt x="1447800" y="2933700"/>
                    <a:pt x="1690370" y="3176270"/>
                    <a:pt x="1690370" y="3475990"/>
                  </a:cubicBezTo>
                  <a:lnTo>
                    <a:pt x="1690370" y="5199380"/>
                  </a:lnTo>
                  <a:cubicBezTo>
                    <a:pt x="1690370" y="5499100"/>
                    <a:pt x="1932940" y="5741670"/>
                    <a:pt x="2232660" y="5741670"/>
                  </a:cubicBezTo>
                  <a:lnTo>
                    <a:pt x="3599180" y="5741670"/>
                  </a:lnTo>
                  <a:cubicBezTo>
                    <a:pt x="3735070" y="5741670"/>
                    <a:pt x="3867150" y="5689600"/>
                    <a:pt x="3967480" y="5598161"/>
                  </a:cubicBezTo>
                  <a:lnTo>
                    <a:pt x="6177280" y="3553461"/>
                  </a:lnTo>
                  <a:cubicBezTo>
                    <a:pt x="6287770" y="3450591"/>
                    <a:pt x="6351270" y="3307081"/>
                    <a:pt x="6351270" y="3155951"/>
                  </a:cubicBezTo>
                  <a:lnTo>
                    <a:pt x="6351270" y="542290"/>
                  </a:lnTo>
                  <a:cubicBezTo>
                    <a:pt x="6350000" y="242570"/>
                    <a:pt x="6107430" y="0"/>
                    <a:pt x="5807710" y="0"/>
                  </a:cubicBezTo>
                  <a:lnTo>
                    <a:pt x="542290" y="0"/>
                  </a:lnTo>
                  <a:cubicBezTo>
                    <a:pt x="242570" y="0"/>
                    <a:pt x="0" y="242570"/>
                    <a:pt x="0" y="542290"/>
                  </a:cubicBezTo>
                  <a:close/>
                </a:path>
              </a:pathLst>
            </a:custGeom>
            <a:blipFill>
              <a:blip r:embed="rId2"/>
              <a:stretch>
                <a:fillRect t="-5308" b="-5308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-134794" y="1654175"/>
            <a:ext cx="1842279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493610" y="1654175"/>
            <a:ext cx="0" cy="86328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7462529" y="93561"/>
            <a:ext cx="718742" cy="253208"/>
          </a:xfrm>
          <a:custGeom>
            <a:avLst/>
            <a:gdLst/>
            <a:ahLst/>
            <a:cxnLst/>
            <a:rect l="l" t="t" r="r" b="b"/>
            <a:pathLst>
              <a:path w="718742" h="253208">
                <a:moveTo>
                  <a:pt x="0" y="0"/>
                </a:moveTo>
                <a:lnTo>
                  <a:pt x="718741" y="0"/>
                </a:lnTo>
                <a:lnTo>
                  <a:pt x="718741" y="253209"/>
                </a:lnTo>
                <a:lnTo>
                  <a:pt x="0" y="253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77" r="-337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552699" y="7820167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5"/>
                </a:lnTo>
                <a:lnTo>
                  <a:pt x="0" y="6102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332425" y="1858962"/>
            <a:ext cx="8606689" cy="7202504"/>
            <a:chOff x="0" y="0"/>
            <a:chExt cx="11475585" cy="9603339"/>
          </a:xfrm>
        </p:grpSpPr>
        <p:sp>
          <p:nvSpPr>
            <p:cNvPr id="9" name="TextBox 9"/>
            <p:cNvSpPr txBox="1"/>
            <p:nvPr/>
          </p:nvSpPr>
          <p:spPr>
            <a:xfrm>
              <a:off x="0" y="2836356"/>
              <a:ext cx="11475585" cy="6766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Модернизация АИС «Расчет налогов»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Модернизация портала Фонда социальной защиты населения 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Модернизация правового форума Беларуси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Внедрение АИС «Гуманитарная деятельность»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Разработка АИС «Нормотворчество»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Внедрение АИС «Конфискат»</a:t>
              </a:r>
            </a:p>
            <a:p>
              <a:pPr marL="539749" lvl="1" indent="-269875" algn="l">
                <a:lnSpc>
                  <a:spcPts val="4099"/>
                </a:lnSpc>
                <a:buFont typeface="Arial"/>
                <a:buChar char="•"/>
              </a:pPr>
              <a:r>
                <a:rPr lang="en-US" sz="24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Другие информационные системы для совершенствования процессов взаимодействия между государством и гражданами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11475585" cy="27247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49"/>
                </a:lnSpc>
              </a:pPr>
              <a:r>
                <a:rPr lang="en-US" sz="2499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Создание цифровой инфраструктуры для межведомственного взаимодействия и оказания государственных услуг на принципах проактивности и мультиканальности:</a:t>
              </a:r>
            </a:p>
            <a:p>
              <a:pPr algn="l">
                <a:lnSpc>
                  <a:spcPts val="2990"/>
                </a:lnSpc>
              </a:pPr>
              <a:endParaRPr lang="en-US" sz="2499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23568" y="495300"/>
            <a:ext cx="11478032" cy="1167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№ 3</a:t>
            </a:r>
          </a:p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государственного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управления</a:t>
            </a:r>
            <a:endParaRPr lang="en-US" sz="28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3120"/>
              </a:lnSpc>
            </a:pPr>
            <a:endParaRPr lang="en-US" sz="24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53689" y="308670"/>
            <a:ext cx="3927581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58096" y="-2797254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336523" y="2679701"/>
            <a:ext cx="6346533" cy="5908623"/>
            <a:chOff x="0" y="0"/>
            <a:chExt cx="6350000" cy="5911850"/>
          </a:xfrm>
        </p:grpSpPr>
        <p:sp>
          <p:nvSpPr>
            <p:cNvPr id="4" name="Freeform 4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4"/>
              <a:stretch>
                <a:fillRect l="-43123" r="-43123"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>
            <a:off x="1" y="1779158"/>
            <a:ext cx="1828800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306629" y="1779158"/>
            <a:ext cx="4762" cy="850784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303583" y="404495"/>
            <a:ext cx="9994839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№ 4 </a:t>
            </a:r>
          </a:p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отраслей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экономики</a:t>
            </a:r>
            <a:endParaRPr lang="en-US" sz="28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4426" y="8153491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54968" y="2377397"/>
            <a:ext cx="9408001" cy="8491681"/>
            <a:chOff x="0" y="0"/>
            <a:chExt cx="12544002" cy="11322241"/>
          </a:xfrm>
        </p:grpSpPr>
        <p:sp>
          <p:nvSpPr>
            <p:cNvPr id="10" name="TextBox 10"/>
            <p:cNvSpPr txBox="1"/>
            <p:nvPr/>
          </p:nvSpPr>
          <p:spPr>
            <a:xfrm>
              <a:off x="0" y="2248981"/>
              <a:ext cx="12544002" cy="90732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Развитие сервисов электронного здравоохранения РБ</a:t>
              </a:r>
            </a:p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интеграционной платформы национальной системы электронной логистики </a:t>
              </a:r>
            </a:p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Разработка и внедрение цифровой платформы управления жизненным циклом изделия и управления предприятием на базе стека технологий четвертой промышленной революции («Индустрия 4.0»)</a:t>
              </a:r>
            </a:p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Разработка Единой виртуальной выставки предприятий Министерства промышленности</a:t>
              </a:r>
            </a:p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Разработка унифицированной платформы оказания почтовых услуг в объектах почтовой связи</a:t>
              </a:r>
            </a:p>
            <a:p>
              <a:pPr marL="453392" lvl="1" indent="-226696" algn="l">
                <a:lnSpc>
                  <a:spcPts val="3444"/>
                </a:lnSpc>
                <a:buFont typeface="Arial"/>
                <a:buChar char="•"/>
              </a:pPr>
              <a:r>
                <a:rPr lang="en-US" sz="21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Сбор и анализ сводной информации по показателям развития цифровой экономики и информационного общества в различных отраслях и регионах</a:t>
              </a:r>
            </a:p>
            <a:p>
              <a:pPr algn="l">
                <a:lnSpc>
                  <a:spcPts val="3444"/>
                </a:lnSpc>
              </a:pPr>
              <a:endParaRPr lang="en-US" sz="21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3444"/>
                </a:lnSpc>
              </a:pPr>
              <a:endParaRPr lang="en-US" sz="21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  <a:p>
              <a:pPr algn="l">
                <a:lnSpc>
                  <a:spcPts val="3444"/>
                </a:lnSpc>
              </a:pPr>
              <a:endParaRPr lang="en-US" sz="21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2544002" cy="2118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120"/>
                </a:lnSpc>
              </a:pPr>
              <a:r>
                <a:rPr lang="en-US" sz="240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Развитие и анализ инструментов цифровой экономики в различных отраслях национальной экономики:</a:t>
              </a:r>
            </a:p>
            <a:p>
              <a:pPr algn="l">
                <a:lnSpc>
                  <a:spcPts val="3120"/>
                </a:lnSpc>
              </a:pPr>
              <a:endParaRPr lang="en-US" sz="24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17352387" y="9517442"/>
            <a:ext cx="794688" cy="262247"/>
          </a:xfrm>
          <a:custGeom>
            <a:avLst/>
            <a:gdLst/>
            <a:ahLst/>
            <a:cxnLst/>
            <a:rect l="l" t="t" r="r" b="b"/>
            <a:pathLst>
              <a:path w="794688" h="262247">
                <a:moveTo>
                  <a:pt x="0" y="0"/>
                </a:moveTo>
                <a:lnTo>
                  <a:pt x="794688" y="0"/>
                </a:lnTo>
                <a:lnTo>
                  <a:pt x="794688" y="262247"/>
                </a:lnTo>
                <a:lnTo>
                  <a:pt x="0" y="2622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545590" y="9732064"/>
            <a:ext cx="2601485" cy="43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69"/>
              </a:lnSpc>
            </a:pPr>
            <a:r>
              <a:rPr lang="en-US" sz="1192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69"/>
              </a:lnSpc>
            </a:pPr>
            <a:r>
              <a:rPr lang="en-US" sz="1192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0193" y="-3098153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1679968"/>
            <a:ext cx="7896244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456697" y="217534"/>
            <a:ext cx="9450303" cy="9851933"/>
            <a:chOff x="0" y="0"/>
            <a:chExt cx="779665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79665" cy="812800"/>
            </a:xfrm>
            <a:custGeom>
              <a:avLst/>
              <a:gdLst/>
              <a:ahLst/>
              <a:cxnLst/>
              <a:rect l="l" t="t" r="r" b="b"/>
              <a:pathLst>
                <a:path w="779665" h="812800">
                  <a:moveTo>
                    <a:pt x="619645" y="0"/>
                  </a:moveTo>
                  <a:lnTo>
                    <a:pt x="160020" y="0"/>
                  </a:lnTo>
                  <a:lnTo>
                    <a:pt x="0" y="160020"/>
                  </a:lnTo>
                  <a:lnTo>
                    <a:pt x="0" y="652780"/>
                  </a:lnTo>
                  <a:lnTo>
                    <a:pt x="160020" y="812800"/>
                  </a:lnTo>
                  <a:lnTo>
                    <a:pt x="619645" y="812800"/>
                  </a:lnTo>
                  <a:lnTo>
                    <a:pt x="779665" y="652780"/>
                  </a:lnTo>
                  <a:lnTo>
                    <a:pt x="779665" y="160020"/>
                  </a:lnTo>
                  <a:lnTo>
                    <a:pt x="619645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63500" y="34925"/>
              <a:ext cx="652665" cy="71437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r">
                <a:lnSpc>
                  <a:spcPts val="26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7896244" y="34317"/>
            <a:ext cx="11261" cy="10252683"/>
          </a:xfrm>
          <a:prstGeom prst="line">
            <a:avLst/>
          </a:prstGeom>
          <a:ln w="9525" cap="flat">
            <a:solidFill>
              <a:srgbClr val="1C212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366967" y="218654"/>
            <a:ext cx="6557833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Система</a:t>
            </a:r>
            <a:r>
              <a:rPr lang="en-US" sz="40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4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показателей</a:t>
            </a:r>
            <a:endParaRPr lang="en-US" sz="40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7200"/>
              </a:lnSpc>
            </a:pPr>
            <a:endParaRPr lang="en-US" sz="40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1600" y="802561"/>
            <a:ext cx="7533289" cy="102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отраслей</a:t>
            </a:r>
            <a:r>
              <a:rPr lang="en-US" sz="20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экономики</a:t>
            </a:r>
            <a:r>
              <a:rPr lang="en-US" sz="20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 </a:t>
            </a:r>
            <a:r>
              <a:rPr lang="en-US" sz="2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административно-территориальных</a:t>
            </a:r>
            <a:r>
              <a:rPr lang="en-US" sz="20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0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единиц</a:t>
            </a:r>
            <a:r>
              <a:rPr lang="en-US" sz="20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(АТЕ)</a:t>
            </a:r>
          </a:p>
          <a:p>
            <a:pPr algn="just">
              <a:lnSpc>
                <a:spcPts val="2600"/>
              </a:lnSpc>
            </a:pPr>
            <a:endParaRPr lang="en-US" sz="20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2736899" y="7763852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345395" y="7618722"/>
            <a:ext cx="767306" cy="767306"/>
          </a:xfrm>
          <a:custGeom>
            <a:avLst/>
            <a:gdLst/>
            <a:ahLst/>
            <a:cxnLst/>
            <a:rect l="l" t="t" r="r" b="b"/>
            <a:pathLst>
              <a:path w="767306" h="767306">
                <a:moveTo>
                  <a:pt x="0" y="0"/>
                </a:moveTo>
                <a:lnTo>
                  <a:pt x="767305" y="0"/>
                </a:lnTo>
                <a:lnTo>
                  <a:pt x="767305" y="767306"/>
                </a:lnTo>
                <a:lnTo>
                  <a:pt x="0" y="7673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17968" y="3898602"/>
            <a:ext cx="775683" cy="775683"/>
          </a:xfrm>
          <a:custGeom>
            <a:avLst/>
            <a:gdLst/>
            <a:ahLst/>
            <a:cxnLst/>
            <a:rect l="l" t="t" r="r" b="b"/>
            <a:pathLst>
              <a:path w="775683" h="775683">
                <a:moveTo>
                  <a:pt x="0" y="0"/>
                </a:moveTo>
                <a:lnTo>
                  <a:pt x="775682" y="0"/>
                </a:lnTo>
                <a:lnTo>
                  <a:pt x="775682" y="775683"/>
                </a:lnTo>
                <a:lnTo>
                  <a:pt x="0" y="7756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457628" y="9563318"/>
            <a:ext cx="718742" cy="253208"/>
          </a:xfrm>
          <a:custGeom>
            <a:avLst/>
            <a:gdLst/>
            <a:ahLst/>
            <a:cxnLst/>
            <a:rect l="l" t="t" r="r" b="b"/>
            <a:pathLst>
              <a:path w="718742" h="253208">
                <a:moveTo>
                  <a:pt x="0" y="0"/>
                </a:moveTo>
                <a:lnTo>
                  <a:pt x="718741" y="0"/>
                </a:lnTo>
                <a:lnTo>
                  <a:pt x="718741" y="253208"/>
                </a:lnTo>
                <a:lnTo>
                  <a:pt x="0" y="2532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377" r="-337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17968" y="5695165"/>
            <a:ext cx="767306" cy="767306"/>
          </a:xfrm>
          <a:custGeom>
            <a:avLst/>
            <a:gdLst/>
            <a:ahLst/>
            <a:cxnLst/>
            <a:rect l="l" t="t" r="r" b="b"/>
            <a:pathLst>
              <a:path w="767306" h="767306">
                <a:moveTo>
                  <a:pt x="0" y="0"/>
                </a:moveTo>
                <a:lnTo>
                  <a:pt x="767305" y="0"/>
                </a:lnTo>
                <a:lnTo>
                  <a:pt x="767305" y="767306"/>
                </a:lnTo>
                <a:lnTo>
                  <a:pt x="0" y="76730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9024220" y="1641868"/>
            <a:ext cx="8370726" cy="1261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40"/>
              </a:lnSpc>
            </a:pP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*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поэтапный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переход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организаций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от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стандартных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процессов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автоматизации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к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цифровой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  <a:r>
              <a:rPr lang="en-US" sz="1800" i="1" dirty="0" err="1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трансформации</a:t>
            </a:r>
            <a:r>
              <a:rPr lang="en-US" sz="1800" i="1" dirty="0">
                <a:solidFill>
                  <a:srgbClr val="1C2120"/>
                </a:solidFill>
                <a:latin typeface="Heading Now 71-78 Italics"/>
                <a:ea typeface="Heading Now 71-78 Italics"/>
                <a:cs typeface="Heading Now 71-78 Italics"/>
                <a:sym typeface="Heading Now 71-78 Italics"/>
              </a:rPr>
              <a:t> </a:t>
            </a:r>
          </a:p>
          <a:p>
            <a:pPr algn="just">
              <a:lnSpc>
                <a:spcPts val="2470"/>
              </a:lnSpc>
            </a:pPr>
            <a:endParaRPr lang="en-US" sz="1800" i="1" dirty="0">
              <a:solidFill>
                <a:srgbClr val="1C2120"/>
              </a:solidFill>
              <a:latin typeface="Heading Now 71-78 Italics"/>
              <a:ea typeface="Heading Now 71-78 Italics"/>
              <a:cs typeface="Heading Now 71-78 Italics"/>
              <a:sym typeface="Heading Now 71-78 Italics"/>
            </a:endParaRPr>
          </a:p>
          <a:p>
            <a:pPr algn="just">
              <a:lnSpc>
                <a:spcPts val="2600"/>
              </a:lnSpc>
            </a:pPr>
            <a:endParaRPr lang="en-US" sz="1800" i="1" dirty="0">
              <a:solidFill>
                <a:srgbClr val="1C2120"/>
              </a:solidFill>
              <a:latin typeface="Heading Now 71-78 Italics"/>
              <a:ea typeface="Heading Now 71-78 Italics"/>
              <a:cs typeface="Heading Now 71-78 Italics"/>
              <a:sym typeface="Heading Now 71-78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581511" y="1023378"/>
            <a:ext cx="4959160" cy="647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Принцип цифровой эволюции </a:t>
            </a:r>
          </a:p>
          <a:p>
            <a:pPr algn="l">
              <a:lnSpc>
                <a:spcPts val="2040"/>
              </a:lnSpc>
            </a:pPr>
            <a:endParaRPr lang="en-US" sz="220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038225" y="3913898"/>
            <a:ext cx="6477524" cy="5059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основа для принятия управленческих решений в сфере цифрового развития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помощь в выявлении как имеющихся слабых сторон процессов цифрового развития в отраслях экономики и АТЕ, так и наиболее перспективных для развития экономики направлений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1C2120"/>
              </a:solidFill>
              <a:latin typeface="Body Text"/>
              <a:ea typeface="Body Text"/>
              <a:cs typeface="Body Text"/>
              <a:sym typeface="Body Text"/>
            </a:endParaRP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информационная основа для разработки предстоящей госпрограммы на 2026 – 2030 годы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1C2120"/>
              </a:solidFill>
              <a:latin typeface="Body Text"/>
              <a:ea typeface="Body Text"/>
              <a:cs typeface="Body Text"/>
              <a:sym typeface="Body Tex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33648" y="2455418"/>
            <a:ext cx="6477524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89"/>
              </a:lnSpc>
            </a:pPr>
            <a:r>
              <a:rPr lang="en-US" sz="2299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Результаты сбора и анализа показателей </a:t>
            </a:r>
          </a:p>
          <a:p>
            <a:pPr algn="l">
              <a:lnSpc>
                <a:spcPts val="2730"/>
              </a:lnSpc>
            </a:pPr>
            <a:endParaRPr lang="en-US" sz="2299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991989" y="238125"/>
            <a:ext cx="4138204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8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На чем базируется?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327073" y="2565793"/>
            <a:ext cx="3468036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>
                <a:solidFill>
                  <a:srgbClr val="00000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На основе чего? </a:t>
            </a:r>
          </a:p>
          <a:p>
            <a:pPr algn="ctr">
              <a:lnSpc>
                <a:spcPts val="3360"/>
              </a:lnSpc>
            </a:pPr>
            <a:endParaRPr lang="en-US" sz="2400">
              <a:solidFill>
                <a:srgbClr val="00000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583109" y="6604000"/>
            <a:ext cx="5367726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Как часто происходит оценка? </a:t>
            </a:r>
          </a:p>
          <a:p>
            <a:pPr algn="just">
              <a:lnSpc>
                <a:spcPts val="3139"/>
              </a:lnSpc>
            </a:pPr>
            <a:endParaRPr lang="en-US" sz="240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495786" y="8495248"/>
            <a:ext cx="5160211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80"/>
              </a:lnSpc>
            </a:pPr>
            <a:r>
              <a:rPr lang="en-US" sz="24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Где размещают результаты?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024220" y="7232233"/>
            <a:ext cx="8718969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опросные листы отправляются государственным органам и организациям ежегодно до 1 января и 1 июня года, следующего за отчетным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28867" y="9143583"/>
            <a:ext cx="4214426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«Витрина цифровых проектов»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1C2120"/>
              </a:solidFill>
              <a:latin typeface="Body Text"/>
              <a:ea typeface="Body Text"/>
              <a:cs typeface="Body Text"/>
              <a:sym typeface="Body Tex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396979" y="3130550"/>
            <a:ext cx="9328224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3" lvl="1" indent="-194312" algn="l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Указ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Президента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Республики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Беларусь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7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апреля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2022 г. № 136 «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Об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органе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государственного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управления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в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сфере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цифрового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развития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и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вопросах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информатизации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»;</a:t>
            </a:r>
          </a:p>
          <a:p>
            <a:pPr marL="388623" lvl="1" indent="-194312" algn="l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Указ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Президента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Республики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Беларусь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29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ноября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2023 г. № 381 «О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цифровом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развитии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»;</a:t>
            </a:r>
          </a:p>
          <a:p>
            <a:pPr marL="388623" lvl="1" indent="-194312" algn="l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постановление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Правительства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Республики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Беларусь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21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апреля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2023 г. № 280 «О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мерах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по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реализации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Указа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Президента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Республики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Беларусь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7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апреля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2022 г. </a:t>
            </a:r>
          </a:p>
          <a:p>
            <a:pPr algn="l">
              <a:lnSpc>
                <a:spcPts val="2520"/>
              </a:lnSpc>
            </a:pP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      № 136»;</a:t>
            </a:r>
          </a:p>
          <a:p>
            <a:pPr marL="388623" lvl="1" indent="-194312" algn="l">
              <a:lnSpc>
                <a:spcPts val="2520"/>
              </a:lnSpc>
              <a:buFont typeface="Arial"/>
              <a:buChar char="•"/>
            </a:pP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постановление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Минсвязи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29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апреля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2023 г. № 9 «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Об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уровне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цифрового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развития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отраслей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экономики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и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административно-территориальных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 </a:t>
            </a:r>
            <a:r>
              <a:rPr lang="en-US" sz="1800" dirty="0" err="1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единиц</a:t>
            </a:r>
            <a:r>
              <a:rPr lang="en-US" sz="1800" dirty="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rPr>
              <a:t>». </a:t>
            </a:r>
          </a:p>
          <a:p>
            <a:pPr algn="l">
              <a:lnSpc>
                <a:spcPts val="3080"/>
              </a:lnSpc>
            </a:pPr>
            <a:endParaRPr lang="en-US" sz="1800" dirty="0">
              <a:solidFill>
                <a:srgbClr val="1C2120"/>
              </a:solidFill>
              <a:latin typeface="Body Text"/>
              <a:ea typeface="Body Text"/>
              <a:cs typeface="Body Text"/>
              <a:sym typeface="Body Text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248788" y="9768901"/>
            <a:ext cx="3927581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28700" y="3138539"/>
            <a:ext cx="5803507" cy="5246370"/>
            <a:chOff x="0" y="0"/>
            <a:chExt cx="6350000" cy="5740400"/>
          </a:xfrm>
        </p:grpSpPr>
        <p:sp>
          <p:nvSpPr>
            <p:cNvPr id="3" name="Freeform 3"/>
            <p:cNvSpPr/>
            <p:nvPr/>
          </p:nvSpPr>
          <p:spPr>
            <a:xfrm rot="639856">
              <a:off x="-431522" y="-492956"/>
              <a:ext cx="6808673" cy="6415008"/>
            </a:xfrm>
            <a:custGeom>
              <a:avLst/>
              <a:gdLst/>
              <a:ahLst/>
              <a:cxnLst/>
              <a:rect l="l" t="t" r="r" b="b"/>
              <a:pathLst>
                <a:path w="6808673" h="6415008">
                  <a:moveTo>
                    <a:pt x="55464" y="1663127"/>
                  </a:moveTo>
                  <a:lnTo>
                    <a:pt x="397886" y="3481558"/>
                  </a:lnTo>
                  <a:cubicBezTo>
                    <a:pt x="453115" y="3774853"/>
                    <a:pt x="736384" y="3968345"/>
                    <a:pt x="1030928" y="3912881"/>
                  </a:cubicBezTo>
                  <a:lnTo>
                    <a:pt x="1626255" y="3800777"/>
                  </a:lnTo>
                  <a:cubicBezTo>
                    <a:pt x="1920798" y="3745313"/>
                    <a:pt x="2204067" y="3938805"/>
                    <a:pt x="2259531" y="4233348"/>
                  </a:cubicBezTo>
                  <a:lnTo>
                    <a:pt x="2578451" y="5926973"/>
                  </a:lnTo>
                  <a:cubicBezTo>
                    <a:pt x="2633916" y="6221516"/>
                    <a:pt x="2917185" y="6415008"/>
                    <a:pt x="3211728" y="6359544"/>
                  </a:cubicBezTo>
                  <a:lnTo>
                    <a:pt x="4554646" y="6106664"/>
                  </a:lnTo>
                  <a:cubicBezTo>
                    <a:pt x="4688189" y="6081517"/>
                    <a:pt x="4808352" y="6005904"/>
                    <a:pt x="4890028" y="5897477"/>
                  </a:cubicBezTo>
                  <a:lnTo>
                    <a:pt x="6683281" y="3479161"/>
                  </a:lnTo>
                  <a:cubicBezTo>
                    <a:pt x="6772826" y="3357621"/>
                    <a:pt x="6808673" y="3204839"/>
                    <a:pt x="6780705" y="3056319"/>
                  </a:cubicBezTo>
                  <a:lnTo>
                    <a:pt x="6297037" y="487800"/>
                  </a:lnTo>
                  <a:cubicBezTo>
                    <a:pt x="6240325" y="193492"/>
                    <a:pt x="5957056" y="0"/>
                    <a:pt x="5662513" y="55464"/>
                  </a:cubicBezTo>
                  <a:lnTo>
                    <a:pt x="488035" y="1029851"/>
                  </a:lnTo>
                  <a:cubicBezTo>
                    <a:pt x="193492" y="1085315"/>
                    <a:pt x="0" y="1368584"/>
                    <a:pt x="55464" y="1663127"/>
                  </a:cubicBezTo>
                  <a:close/>
                </a:path>
              </a:pathLst>
            </a:custGeom>
            <a:blipFill>
              <a:blip r:embed="rId2"/>
              <a:stretch>
                <a:fillRect l="-13378" t="-215" r="-94614" b="-47863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-134794" y="1654175"/>
            <a:ext cx="1842279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8493610" y="1654175"/>
            <a:ext cx="0" cy="863282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7405379" y="141186"/>
            <a:ext cx="718742" cy="253208"/>
          </a:xfrm>
          <a:custGeom>
            <a:avLst/>
            <a:gdLst/>
            <a:ahLst/>
            <a:cxnLst/>
            <a:rect l="l" t="t" r="r" b="b"/>
            <a:pathLst>
              <a:path w="718742" h="253208">
                <a:moveTo>
                  <a:pt x="0" y="0"/>
                </a:moveTo>
                <a:lnTo>
                  <a:pt x="718741" y="0"/>
                </a:lnTo>
                <a:lnTo>
                  <a:pt x="718741" y="253209"/>
                </a:lnTo>
                <a:lnTo>
                  <a:pt x="0" y="253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77" r="-337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332425" y="1858962"/>
            <a:ext cx="8432324" cy="6786452"/>
            <a:chOff x="0" y="0"/>
            <a:chExt cx="11243099" cy="9048603"/>
          </a:xfrm>
        </p:grpSpPr>
        <p:sp>
          <p:nvSpPr>
            <p:cNvPr id="8" name="TextBox 8"/>
            <p:cNvSpPr txBox="1"/>
            <p:nvPr/>
          </p:nvSpPr>
          <p:spPr>
            <a:xfrm>
              <a:off x="0" y="1867769"/>
              <a:ext cx="11243099" cy="7180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8160" lvl="1" indent="-259080" algn="l">
                <a:lnSpc>
                  <a:spcPts val="3936"/>
                </a:lnSpc>
                <a:buFont typeface="Arial"/>
                <a:buChar char="•"/>
              </a:pPr>
              <a:r>
                <a:rPr lang="en-US" sz="24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типовой региональной государственной цифровой платформы «Умный город (регион)» </a:t>
              </a:r>
            </a:p>
            <a:p>
              <a:pPr marL="518160" lvl="1" indent="-259080" algn="l">
                <a:lnSpc>
                  <a:spcPts val="3936"/>
                </a:lnSpc>
                <a:buFont typeface="Arial"/>
                <a:buChar char="•"/>
              </a:pPr>
              <a:r>
                <a:rPr lang="en-US" sz="24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унифицированных систем управления, контроля, учета информации инженерных систем, интеллектуальных зданий и объектов в концепции «Умный город (регион)» </a:t>
              </a:r>
            </a:p>
            <a:p>
              <a:pPr marL="518160" lvl="1" indent="-259080" algn="l">
                <a:lnSpc>
                  <a:spcPts val="3936"/>
                </a:lnSpc>
                <a:buFont typeface="Arial"/>
                <a:buChar char="•"/>
              </a:pPr>
              <a:r>
                <a:rPr lang="en-US" sz="24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Национального геопортала</a:t>
              </a:r>
            </a:p>
            <a:p>
              <a:pPr marL="518160" lvl="1" indent="-259080" algn="l">
                <a:lnSpc>
                  <a:spcPts val="3936"/>
                </a:lnSpc>
                <a:buFont typeface="Arial"/>
                <a:buChar char="•"/>
              </a:pPr>
              <a:r>
                <a:rPr lang="en-US" sz="2400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центра управления движением (ЦУД) и других компонентов интеллектуальной транспортной системы (ИТС) в РБ</a:t>
              </a:r>
            </a:p>
            <a:p>
              <a:pPr algn="l">
                <a:lnSpc>
                  <a:spcPts val="3936"/>
                </a:lnSpc>
              </a:pPr>
              <a:endParaRPr lang="en-US" sz="2400">
                <a:solidFill>
                  <a:srgbClr val="1C2120"/>
                </a:solidFill>
                <a:latin typeface="Body Text"/>
                <a:ea typeface="Body Text"/>
                <a:cs typeface="Body Text"/>
                <a:sym typeface="Body Text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11243099" cy="1756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79"/>
                </a:lnSpc>
              </a:pPr>
              <a:r>
                <a:rPr lang="en-US" sz="2599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Повышение уровня комфорта и безопасности жизнедеятельности населения: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95400" y="531271"/>
            <a:ext cx="9994839" cy="1153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№ 5</a:t>
            </a:r>
          </a:p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Региональное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развитие</a:t>
            </a:r>
            <a:endParaRPr lang="en-US" sz="28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96539" y="346770"/>
            <a:ext cx="3927581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018292" y="7583848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6"/>
                </a:lnTo>
                <a:lnTo>
                  <a:pt x="0" y="61020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115995" y="2725482"/>
            <a:ext cx="6346533" cy="5908623"/>
            <a:chOff x="0" y="0"/>
            <a:chExt cx="6350000" cy="5911850"/>
          </a:xfrm>
        </p:grpSpPr>
        <p:sp>
          <p:nvSpPr>
            <p:cNvPr id="3" name="Freeform 3"/>
            <p:cNvSpPr/>
            <p:nvPr/>
          </p:nvSpPr>
          <p:spPr>
            <a:xfrm>
              <a:off x="-68580" y="0"/>
              <a:ext cx="6417310" cy="5911850"/>
            </a:xfrm>
            <a:custGeom>
              <a:avLst/>
              <a:gdLst/>
              <a:ahLst/>
              <a:cxnLst/>
              <a:rect l="l" t="t" r="r" b="b"/>
              <a:pathLst>
                <a:path w="6417310" h="5911850">
                  <a:moveTo>
                    <a:pt x="1215390" y="402590"/>
                  </a:moveTo>
                  <a:lnTo>
                    <a:pt x="177800" y="2192020"/>
                  </a:lnTo>
                  <a:cubicBezTo>
                    <a:pt x="0" y="2498090"/>
                    <a:pt x="43180" y="2884170"/>
                    <a:pt x="283210" y="3144520"/>
                  </a:cubicBezTo>
                  <a:lnTo>
                    <a:pt x="2594610" y="5651500"/>
                  </a:lnTo>
                  <a:cubicBezTo>
                    <a:pt x="2747010" y="5817870"/>
                    <a:pt x="2962910" y="5911850"/>
                    <a:pt x="3187700" y="5911850"/>
                  </a:cubicBezTo>
                  <a:lnTo>
                    <a:pt x="5609590" y="5911850"/>
                  </a:lnTo>
                  <a:cubicBezTo>
                    <a:pt x="6055360" y="5911850"/>
                    <a:pt x="6417310" y="5549900"/>
                    <a:pt x="6417310" y="5104130"/>
                  </a:cubicBezTo>
                  <a:lnTo>
                    <a:pt x="6417310" y="1891030"/>
                  </a:lnTo>
                  <a:cubicBezTo>
                    <a:pt x="6417310" y="1724660"/>
                    <a:pt x="6366510" y="1562100"/>
                    <a:pt x="6269990" y="1426210"/>
                  </a:cubicBezTo>
                  <a:lnTo>
                    <a:pt x="5507990" y="342900"/>
                  </a:lnTo>
                  <a:cubicBezTo>
                    <a:pt x="5356860" y="128270"/>
                    <a:pt x="5110480" y="0"/>
                    <a:pt x="4847590" y="0"/>
                  </a:cubicBezTo>
                  <a:lnTo>
                    <a:pt x="1913890" y="0"/>
                  </a:lnTo>
                  <a:cubicBezTo>
                    <a:pt x="1625600" y="0"/>
                    <a:pt x="1358900" y="153670"/>
                    <a:pt x="1215390" y="402590"/>
                  </a:cubicBezTo>
                  <a:close/>
                </a:path>
              </a:pathLst>
            </a:custGeom>
            <a:blipFill>
              <a:blip r:embed="rId2"/>
              <a:stretch>
                <a:fillRect l="-24498" r="-24498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1" y="1779158"/>
            <a:ext cx="18288000" cy="476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306629" y="1779158"/>
            <a:ext cx="4762" cy="8507845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4814535" y="152592"/>
            <a:ext cx="3341679" cy="967811"/>
            <a:chOff x="0" y="0"/>
            <a:chExt cx="2073481" cy="60051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73481" cy="600518"/>
            </a:xfrm>
            <a:custGeom>
              <a:avLst/>
              <a:gdLst/>
              <a:ahLst/>
              <a:cxnLst/>
              <a:rect l="l" t="t" r="r" b="b"/>
              <a:pathLst>
                <a:path w="2073481" h="600518">
                  <a:moveTo>
                    <a:pt x="62553" y="0"/>
                  </a:moveTo>
                  <a:lnTo>
                    <a:pt x="2010928" y="0"/>
                  </a:lnTo>
                  <a:cubicBezTo>
                    <a:pt x="2027518" y="0"/>
                    <a:pt x="2043429" y="6590"/>
                    <a:pt x="2055160" y="18321"/>
                  </a:cubicBezTo>
                  <a:cubicBezTo>
                    <a:pt x="2066891" y="30052"/>
                    <a:pt x="2073481" y="45963"/>
                    <a:pt x="2073481" y="62553"/>
                  </a:cubicBezTo>
                  <a:lnTo>
                    <a:pt x="2073481" y="537965"/>
                  </a:lnTo>
                  <a:cubicBezTo>
                    <a:pt x="2073481" y="554555"/>
                    <a:pt x="2066891" y="570465"/>
                    <a:pt x="2055160" y="582196"/>
                  </a:cubicBezTo>
                  <a:cubicBezTo>
                    <a:pt x="2043429" y="593927"/>
                    <a:pt x="2027518" y="600518"/>
                    <a:pt x="2010928" y="600518"/>
                  </a:cubicBezTo>
                  <a:lnTo>
                    <a:pt x="62553" y="600518"/>
                  </a:lnTo>
                  <a:cubicBezTo>
                    <a:pt x="45963" y="600518"/>
                    <a:pt x="30052" y="593927"/>
                    <a:pt x="18321" y="582196"/>
                  </a:cubicBezTo>
                  <a:cubicBezTo>
                    <a:pt x="6590" y="570465"/>
                    <a:pt x="0" y="554555"/>
                    <a:pt x="0" y="537965"/>
                  </a:cubicBezTo>
                  <a:lnTo>
                    <a:pt x="0" y="62553"/>
                  </a:lnTo>
                  <a:cubicBezTo>
                    <a:pt x="0" y="45963"/>
                    <a:pt x="6590" y="30052"/>
                    <a:pt x="18321" y="18321"/>
                  </a:cubicBezTo>
                  <a:cubicBezTo>
                    <a:pt x="30052" y="6590"/>
                    <a:pt x="45963" y="0"/>
                    <a:pt x="62553" y="0"/>
                  </a:cubicBezTo>
                  <a:close/>
                </a:path>
              </a:pathLst>
            </a:custGeom>
            <a:solidFill>
              <a:srgbClr val="F4F6F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073481" cy="638617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r>
                <a:rPr lang="en-US" sz="1500">
                  <a:solidFill>
                    <a:srgbClr val="F4F4F4"/>
                  </a:solidFill>
                  <a:latin typeface="Body Text"/>
                  <a:ea typeface="Body Text"/>
                  <a:cs typeface="Body Text"/>
                  <a:sym typeface="Body Text"/>
                </a:rPr>
                <a:t>Add more sub-ideas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-3189661" y="8037161"/>
            <a:ext cx="6109733" cy="6102096"/>
          </a:xfrm>
          <a:custGeom>
            <a:avLst/>
            <a:gdLst/>
            <a:ahLst/>
            <a:cxnLst/>
            <a:rect l="l" t="t" r="r" b="b"/>
            <a:pathLst>
              <a:path w="6109733" h="6102096">
                <a:moveTo>
                  <a:pt x="0" y="0"/>
                </a:moveTo>
                <a:lnTo>
                  <a:pt x="6109733" y="0"/>
                </a:lnTo>
                <a:lnTo>
                  <a:pt x="6109733" y="6102095"/>
                </a:lnTo>
                <a:lnTo>
                  <a:pt x="0" y="6102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37803" y="1988711"/>
            <a:ext cx="9408001" cy="7479575"/>
            <a:chOff x="0" y="0"/>
            <a:chExt cx="12544002" cy="997276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437984"/>
              <a:ext cx="12544002" cy="75347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74979" lvl="1" indent="-237490" algn="l">
                <a:lnSpc>
                  <a:spcPts val="3761"/>
                </a:lnSpc>
                <a:buFont typeface="Arial"/>
                <a:buChar char="•"/>
              </a:pPr>
              <a:r>
                <a:rPr lang="en-US" sz="21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национальной платформы контроля и реагирования на инциденты безопасности в ведомственных ИТ-инфраструктурах</a:t>
              </a:r>
            </a:p>
            <a:p>
              <a:pPr marL="474979" lvl="1" indent="-237490" algn="l">
                <a:lnSpc>
                  <a:spcPts val="3761"/>
                </a:lnSpc>
                <a:buFont typeface="Arial"/>
                <a:buChar char="•"/>
              </a:pPr>
              <a:r>
                <a:rPr lang="en-US" sz="21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инфраструктуры мобильной и иных способов идентификации на базе Единой системы идентификации физических и юридических лиц. Подготовка инфраструктуры госорганов и организаций к использованию ID-карт</a:t>
              </a:r>
            </a:p>
            <a:p>
              <a:pPr marL="474979" lvl="1" indent="-237490" algn="l">
                <a:lnSpc>
                  <a:spcPts val="3761"/>
                </a:lnSpc>
                <a:buFont typeface="Arial"/>
                <a:buChar char="•"/>
              </a:pPr>
              <a:r>
                <a:rPr lang="en-US" sz="21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системы сбора, обработки и анализа больших массивов неструктурированных данных специального назначения</a:t>
              </a:r>
            </a:p>
            <a:p>
              <a:pPr marL="474979" lvl="1" indent="-237490" algn="l">
                <a:lnSpc>
                  <a:spcPts val="3761"/>
                </a:lnSpc>
                <a:buFont typeface="Arial"/>
                <a:buChar char="•"/>
              </a:pPr>
              <a:r>
                <a:rPr lang="en-US" sz="2199">
                  <a:solidFill>
                    <a:srgbClr val="1C2120"/>
                  </a:solidFill>
                  <a:latin typeface="Body Text"/>
                  <a:ea typeface="Body Text"/>
                  <a:cs typeface="Body Text"/>
                  <a:sym typeface="Body Text"/>
                </a:rPr>
                <a:t>Создание инфраструктуры облачной электронной цифровой подписи и доверенных сервисов на базе Государственной системы управления открытыми ключами проверки электронной цифровой подписи Республики Беларусь 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04775"/>
              <a:ext cx="12544002" cy="235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Совершенствование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системы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информационной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безопасности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,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укрепление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доверия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,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обеспечение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безопасных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условий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для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предоставления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электронных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 </a:t>
              </a:r>
              <a:r>
                <a:rPr lang="en-US" sz="2499" dirty="0" err="1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услуг</a:t>
              </a:r>
              <a:r>
                <a:rPr lang="en-US" sz="2499" dirty="0">
                  <a:solidFill>
                    <a:srgbClr val="1C2120"/>
                  </a:solidFill>
                  <a:latin typeface="Heading Now 71-78"/>
                  <a:ea typeface="Heading Now 71-78"/>
                  <a:cs typeface="Heading Now 71-78"/>
                  <a:sym typeface="Heading Now 71-78"/>
                </a:rPr>
                <a:t>: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58601" y="414020"/>
            <a:ext cx="9994839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Подпрограмма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№ 6 </a:t>
            </a:r>
          </a:p>
          <a:p>
            <a:pPr algn="l">
              <a:lnSpc>
                <a:spcPts val="3120"/>
              </a:lnSpc>
            </a:pP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Информационная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безопасность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 </a:t>
            </a:r>
          </a:p>
          <a:p>
            <a:pPr algn="l">
              <a:lnSpc>
                <a:spcPts val="3120"/>
              </a:lnSpc>
            </a:pP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«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цифровое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</a:t>
            </a:r>
            <a:r>
              <a:rPr lang="en-US" sz="2800" dirty="0" err="1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доверие</a:t>
            </a:r>
            <a:r>
              <a:rPr lang="en-US" sz="2800" dirty="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»</a:t>
            </a:r>
          </a:p>
          <a:p>
            <a:pPr algn="l">
              <a:lnSpc>
                <a:spcPts val="2600"/>
              </a:lnSpc>
            </a:pPr>
            <a:endParaRPr lang="en-US" sz="2400" dirty="0">
              <a:solidFill>
                <a:srgbClr val="1C2120"/>
              </a:solidFill>
              <a:latin typeface="Heading Now 71-78"/>
              <a:ea typeface="Heading Now 71-78"/>
              <a:cs typeface="Heading Now 71-78"/>
              <a:sym typeface="Heading Now 71-78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462529" y="93561"/>
            <a:ext cx="718742" cy="253208"/>
          </a:xfrm>
          <a:custGeom>
            <a:avLst/>
            <a:gdLst/>
            <a:ahLst/>
            <a:cxnLst/>
            <a:rect l="l" t="t" r="r" b="b"/>
            <a:pathLst>
              <a:path w="718742" h="253208">
                <a:moveTo>
                  <a:pt x="0" y="0"/>
                </a:moveTo>
                <a:lnTo>
                  <a:pt x="718741" y="0"/>
                </a:lnTo>
                <a:lnTo>
                  <a:pt x="718741" y="253209"/>
                </a:lnTo>
                <a:lnTo>
                  <a:pt x="0" y="2532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377" r="-337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253689" y="299145"/>
            <a:ext cx="3927581" cy="436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Могилевский региональный</a:t>
            </a:r>
          </a:p>
          <a:p>
            <a:pPr algn="r">
              <a:lnSpc>
                <a:spcPts val="1680"/>
              </a:lnSpc>
            </a:pPr>
            <a:r>
              <a:rPr lang="en-US" sz="1200">
                <a:solidFill>
                  <a:srgbClr val="1C2120"/>
                </a:solidFill>
                <a:latin typeface="Heading Now 71-78"/>
                <a:ea typeface="Heading Now 71-78"/>
                <a:cs typeface="Heading Now 71-78"/>
                <a:sym typeface="Heading Now 71-78"/>
              </a:rPr>
              <a:t> информационный центр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2164816" y="-2277763"/>
            <a:ext cx="4060043" cy="406004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9B23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39700" y="168275"/>
              <a:ext cx="533400" cy="504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0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844</Words>
  <Application>Microsoft Office PowerPoint</Application>
  <PresentationFormat>Произвольный</PresentationFormat>
  <Paragraphs>124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Body Text</vt:lpstr>
      <vt:lpstr>Heading Now 71-78</vt:lpstr>
      <vt:lpstr>Calibri</vt:lpstr>
      <vt:lpstr>Arial</vt:lpstr>
      <vt:lpstr>Heading Now 71-78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Light Blue Simple and Minimal College Thesis Education Presentation</dc:title>
  <cp:lastModifiedBy>Богданова Виктория Владимировна</cp:lastModifiedBy>
  <cp:revision>15</cp:revision>
  <dcterms:created xsi:type="dcterms:W3CDTF">2006-08-16T00:00:00Z</dcterms:created>
  <dcterms:modified xsi:type="dcterms:W3CDTF">2025-06-13T05:34:20Z</dcterms:modified>
  <dc:identifier>DAGWzQrNK74</dc:identifier>
</cp:coreProperties>
</file>